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B03466D-E55A-09E2-09D7-E73210A2A2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C51DC9-6E7A-11AF-19B8-CE6D4AFF7CA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47572E-59A1-4A12-95A9-2FC7F7E2B99E}" type="datetimeFigureOut">
              <a:rPr lang="ru-RU"/>
              <a:pPr>
                <a:defRPr/>
              </a:pPr>
              <a:t>16.05.2024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46D3B7A0-F5DC-2B64-689D-47FDC0B213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DEE6A53F-DEB2-1E8E-E7EF-63A4343B6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1FA99E-3D23-58F3-07E9-A7ADA6A8D2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6D2C71-FF36-015C-9925-76B4B7FC88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7B147A1-D89A-412D-B794-2B4A92DF524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443C73-461C-4106-14B8-1261660A7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48F57-DA0D-405A-A4E0-682EF9F557FD}" type="datetime1">
              <a:rPr lang="ru-RU"/>
              <a:pPr>
                <a:defRPr/>
              </a:pPr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80CE-A512-00FB-142D-936BF2EC7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- доктор биологических наук Н.И.Шашина, НИИ дезинфектологии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4007EF-1716-605E-348A-9B430626C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CEB5A-13C0-4CD0-8492-5114560C3BB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73186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2ADF2A-93E7-968D-5B2A-BA493E3C3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1228A-FAAB-4D6A-BDCA-D2B6348ED675}" type="datetime1">
              <a:rPr lang="ru-RU"/>
              <a:pPr>
                <a:defRPr/>
              </a:pPr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8AA4D3-B40D-CD39-229D-9C7553DDA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- доктор биологических наук Н.И.Шашина, НИИ дезинфектологии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F05C75-B50F-4D21-0E40-5D813BF0B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842F3-BE4D-4E26-88D3-F5F036741FA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1353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BAE107-643E-8130-BE3E-D6ECA81B6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3CE1A-B603-41CA-A978-AEAA0384C226}" type="datetime1">
              <a:rPr lang="ru-RU"/>
              <a:pPr>
                <a:defRPr/>
              </a:pPr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0FDC8D-7746-F376-B380-E07EB7D42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- доктор биологических наук Н.И.Шашина, НИИ дезинфектологии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268AA1-7F32-20CF-5DC2-7C8403BD2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26630-106F-43C6-B403-0CB12BD0695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6268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9EDFC7-2FBA-0DDA-DB4A-97E04E0E9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25D42-02EB-4EA8-A04B-E9F3F6CDDE9A}" type="datetime1">
              <a:rPr lang="ru-RU"/>
              <a:pPr>
                <a:defRPr/>
              </a:pPr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1E2CB9-F885-FC7E-3AB6-9716210D8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- доктор биологических наук Н.И.Шашина, НИИ дезинфектологии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828F8-B109-CEA7-BB95-C1AA5385F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3A400-9D17-4D46-BD3C-0CDB9745E45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8003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3C499D-D384-7EB5-CFD9-E5FD200F4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50A48-9784-446C-9B25-5FCAF356EC0E}" type="datetime1">
              <a:rPr lang="ru-RU"/>
              <a:pPr>
                <a:defRPr/>
              </a:pPr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96D62F-3E84-F45B-0557-AA84F57A3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- доктор биологических наук Н.И.Шашина, НИИ дезинфектологии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CA7704-A7E6-F148-C5DA-9ED3288C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918FF-8B59-4891-9759-0B5FB2B4E98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2272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167700FE-249B-761D-D7E2-6804A73DB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A022-261B-4E32-A7FA-484DFD28CC9E}" type="datetime1">
              <a:rPr lang="ru-RU"/>
              <a:pPr>
                <a:defRPr/>
              </a:pPr>
              <a:t>16.05.2024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5B7613A-6997-31F9-D096-2B812830A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- доктор биологических наук Н.И.Шашина, НИИ дезинфектологии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131D496-73E5-8FE3-3F34-26F05638A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86281-6ED4-4579-BA30-C8F88A175D1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6085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09BD9A4A-1441-75A2-5698-F69052841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CEFFA-575C-4F1C-A3DD-AC847FC7D575}" type="datetime1">
              <a:rPr lang="ru-RU"/>
              <a:pPr>
                <a:defRPr/>
              </a:pPr>
              <a:t>16.05.2024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3DC7B85C-B29F-4148-5207-80CE010E7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- доктор биологических наук Н.И.Шашина, НИИ дезинфектологии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1F6C47DD-6D56-8C7C-7CAC-F032AD303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9A4B0-8395-440C-9652-B476A8078F0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2761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21EC51E3-3C3A-B502-633F-D32CCD91C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56C53-93EF-4F1D-8D61-59F9DDD377A8}" type="datetime1">
              <a:rPr lang="ru-RU"/>
              <a:pPr>
                <a:defRPr/>
              </a:pPr>
              <a:t>16.05.2024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B7679CF4-7F5A-C2E1-6D4D-DB63A343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- доктор биологических наук Н.И.Шашина, НИИ дезинфектологии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A1106D34-9F1B-BB62-58D4-45219AF53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AD542-AAAA-46EF-A5AB-95469D0BF74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6956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E19D7318-408C-66B7-C2B4-EC965277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EB151-6496-41DA-BDDB-7938C1EDC9AF}" type="datetime1">
              <a:rPr lang="ru-RU"/>
              <a:pPr>
                <a:defRPr/>
              </a:pPr>
              <a:t>16.05.2024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737E38AA-2A15-FDC8-20AC-4E6984D6E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- доктор биологических наук Н.И.Шашина, НИИ дезинфектологии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07793C81-B64B-907D-2F03-7D979115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DFA69-5F07-4DE6-88D2-FD544CEBEFE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65716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17642EDA-C42C-26EA-026F-C5BA032CF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41F80-7AA9-4539-8055-4412D8202E1F}" type="datetime1">
              <a:rPr lang="ru-RU"/>
              <a:pPr>
                <a:defRPr/>
              </a:pPr>
              <a:t>16.05.2024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D99D1DE-1DDE-EF69-95D9-4C79694F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- доктор биологических наук Н.И.Шашина, НИИ дезинфектологии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8C747F1-10FE-FCF6-C50D-D53693D82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CD716-2535-41C0-8EB4-E3F1927BFF8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9563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B25976C-96D3-49D2-2CE6-F9429A876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8CA5A-98A6-47B9-A88E-A9C144BFF5F4}" type="datetime1">
              <a:rPr lang="ru-RU"/>
              <a:pPr>
                <a:defRPr/>
              </a:pPr>
              <a:t>16.05.2024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05574C0-5AD9-C5A6-902B-54F4A09C0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- доктор биологических наук Н.И.Шашина, НИИ дезинфектологии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AB62846-FE50-8DE7-49DB-BF8593107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A7688-BB42-41F0-8ED5-AECDD6C446E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75846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F5865455-85CD-06D9-FF8C-75B09F4919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A75963D1-8121-7AED-9157-2B472D408D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E8349D-6FF7-03C2-F58E-82607E285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A26F4C-7FAA-4A8F-A1C7-BC51258871D6}" type="datetime1">
              <a:rPr lang="ru-RU"/>
              <a:pPr>
                <a:defRPr/>
              </a:pPr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8D5A86-B911-FFB8-D54A-441BE41FC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Автор - доктор биологических наук Н.И.Шашина, НИИ дезинфектологии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8AB709-9EC9-9F2C-CEAB-379B92FD6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5568650-B378-4372-9526-B47A2209C2C8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2.pn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6FE4FE89-E312-0EB3-3660-E7194701F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088" y="1052513"/>
            <a:ext cx="5761037" cy="2174875"/>
          </a:xfrm>
        </p:spPr>
        <p:txBody>
          <a:bodyPr/>
          <a:lstStyle/>
          <a:p>
            <a:pPr eaLnBrk="1" hangingPunct="1"/>
            <a:br>
              <a:rPr lang="ru-RU" altLang="en-US" sz="2000">
                <a:latin typeface="Arial" panose="020B0604020202020204" pitchFamily="34" charset="0"/>
              </a:rPr>
            </a:br>
            <a:r>
              <a:rPr lang="ru-RU" altLang="en-US" sz="1400" b="1">
                <a:latin typeface="Arial" panose="020B0604020202020204" pitchFamily="34" charset="0"/>
              </a:rPr>
              <a:t>Информация подготовлена доктором биологических наук Н.И. Шашиной, НИИ дезинфектологии</a:t>
            </a:r>
            <a:br>
              <a:rPr lang="ru-RU" altLang="en-US" sz="4000">
                <a:latin typeface="Arial" panose="020B0604020202020204" pitchFamily="34" charset="0"/>
              </a:rPr>
            </a:br>
            <a:r>
              <a:rPr lang="ru-RU" altLang="en-US" sz="3600"/>
              <a:t>Как предотвратить нападение и присасывание клещей?</a:t>
            </a:r>
          </a:p>
        </p:txBody>
      </p:sp>
      <p:sp>
        <p:nvSpPr>
          <p:cNvPr id="2051" name="Подзаголовок 2">
            <a:extLst>
              <a:ext uri="{FF2B5EF4-FFF2-40B4-BE49-F238E27FC236}">
                <a16:creationId xmlns:a16="http://schemas.microsoft.com/office/drawing/2014/main" id="{CC27ED0A-73BE-6FDD-FE28-710BE1C8E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9475" y="3644900"/>
            <a:ext cx="5329238" cy="2425700"/>
          </a:xfrm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r>
              <a:rPr lang="ru-RU" altLang="en-US" sz="4000">
                <a:solidFill>
                  <a:schemeClr val="tx1"/>
                </a:solidFill>
              </a:rPr>
              <a:t>Что делать, если вы обнаружили на себе клеща?</a:t>
            </a:r>
          </a:p>
        </p:txBody>
      </p:sp>
      <p:pic>
        <p:nvPicPr>
          <p:cNvPr id="2052" name="Picture 3">
            <a:extLst>
              <a:ext uri="{FF2B5EF4-FFF2-40B4-BE49-F238E27FC236}">
                <a16:creationId xmlns:a16="http://schemas.microsoft.com/office/drawing/2014/main" id="{DDE8DFD0-647D-7EF1-D09D-E75408A28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r="19785"/>
          <a:stretch>
            <a:fillRect/>
          </a:stretch>
        </p:blipFill>
        <p:spPr bwMode="auto">
          <a:xfrm>
            <a:off x="6516688" y="765175"/>
            <a:ext cx="205105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4D7EDBE-5832-B019-EBAD-F52210DAD67B}"/>
              </a:ext>
            </a:extLst>
          </p:cNvPr>
          <p:cNvCxnSpPr/>
          <p:nvPr/>
        </p:nvCxnSpPr>
        <p:spPr>
          <a:xfrm>
            <a:off x="1403350" y="3560763"/>
            <a:ext cx="6553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2">
            <a:extLst>
              <a:ext uri="{FF2B5EF4-FFF2-40B4-BE49-F238E27FC236}">
                <a16:creationId xmlns:a16="http://schemas.microsoft.com/office/drawing/2014/main" id="{F4CFC17A-9DE1-9B98-5AD0-6AA56795A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BDFD2"/>
              </a:clrFrom>
              <a:clrTo>
                <a:srgbClr val="DBDF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8" t="22166" r="12296" b="10461"/>
          <a:stretch>
            <a:fillRect/>
          </a:stretch>
        </p:blipFill>
        <p:spPr bwMode="auto">
          <a:xfrm>
            <a:off x="755650" y="3789363"/>
            <a:ext cx="2122488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4CE19672-E2DB-CC0C-0885-AB76479BC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404813"/>
            <a:ext cx="79200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>
                <a:latin typeface="Calibri" panose="020F0502020204030204" pitchFamily="34" charset="0"/>
              </a:rPr>
              <a:t>Как удалить клеща?</a:t>
            </a:r>
          </a:p>
        </p:txBody>
      </p:sp>
      <p:sp>
        <p:nvSpPr>
          <p:cNvPr id="11267" name="TextBox 3">
            <a:extLst>
              <a:ext uri="{FF2B5EF4-FFF2-40B4-BE49-F238E27FC236}">
                <a16:creationId xmlns:a16="http://schemas.microsoft.com/office/drawing/2014/main" id="{BB9A5545-F3B9-538B-29AD-A1C1787AC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" y="1160463"/>
            <a:ext cx="80994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b="1">
                <a:solidFill>
                  <a:srgbClr val="C00000"/>
                </a:solidFill>
                <a:latin typeface="Calibri" panose="020F0502020204030204" pitchFamily="34" charset="0"/>
              </a:rPr>
              <a:t>Снимать присосавшихся клещей лучше используя специальные приспособления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1199FD3B-5973-1D51-B9DD-9AA3D05B8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" t="18407" r="3680" b="12027"/>
          <a:stretch>
            <a:fillRect/>
          </a:stretch>
        </p:blipFill>
        <p:spPr bwMode="auto">
          <a:xfrm>
            <a:off x="6084888" y="3732213"/>
            <a:ext cx="26098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70681D53-0F7F-BE11-4568-D6CA7C81F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114550"/>
            <a:ext cx="21717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7">
            <a:extLst>
              <a:ext uri="{FF2B5EF4-FFF2-40B4-BE49-F238E27FC236}">
                <a16:creationId xmlns:a16="http://schemas.microsoft.com/office/drawing/2014/main" id="{1BF37858-2D56-244C-72E5-1E8447AA6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636838"/>
            <a:ext cx="2339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000" b="1">
                <a:solidFill>
                  <a:srgbClr val="002060"/>
                </a:solidFill>
                <a:latin typeface="Calibri" panose="020F0502020204030204" pitchFamily="34" charset="0"/>
              </a:rPr>
              <a:t>КЛЕЩЕВЁРТ</a:t>
            </a:r>
          </a:p>
        </p:txBody>
      </p:sp>
      <p:sp>
        <p:nvSpPr>
          <p:cNvPr id="12" name="Стрелка вправо 11">
            <a:extLst>
              <a:ext uri="{FF2B5EF4-FFF2-40B4-BE49-F238E27FC236}">
                <a16:creationId xmlns:a16="http://schemas.microsoft.com/office/drawing/2014/main" id="{72D0D4FD-59CA-83C0-2F05-9428E4897EA1}"/>
              </a:ext>
            </a:extLst>
          </p:cNvPr>
          <p:cNvSpPr/>
          <p:nvPr/>
        </p:nvSpPr>
        <p:spPr>
          <a:xfrm>
            <a:off x="4570413" y="2609850"/>
            <a:ext cx="900112" cy="407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72" name="TextBox 18">
            <a:extLst>
              <a:ext uri="{FF2B5EF4-FFF2-40B4-BE49-F238E27FC236}">
                <a16:creationId xmlns:a16="http://schemas.microsoft.com/office/drawing/2014/main" id="{553E9CC3-D525-5CD9-819C-79B2373E0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3954463"/>
            <a:ext cx="2592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000" b="1">
                <a:solidFill>
                  <a:srgbClr val="002060"/>
                </a:solidFill>
                <a:latin typeface="Calibri" panose="020F0502020204030204" pitchFamily="34" charset="0"/>
              </a:rPr>
              <a:t>РУЧКА-ЛАССО</a:t>
            </a:r>
          </a:p>
        </p:txBody>
      </p:sp>
      <p:sp>
        <p:nvSpPr>
          <p:cNvPr id="20" name="Стрелка вправо 19">
            <a:extLst>
              <a:ext uri="{FF2B5EF4-FFF2-40B4-BE49-F238E27FC236}">
                <a16:creationId xmlns:a16="http://schemas.microsoft.com/office/drawing/2014/main" id="{7814E8CD-FF92-B5B0-5D4C-427AD550F8F4}"/>
              </a:ext>
            </a:extLst>
          </p:cNvPr>
          <p:cNvSpPr/>
          <p:nvPr/>
        </p:nvSpPr>
        <p:spPr>
          <a:xfrm>
            <a:off x="4513263" y="3944938"/>
            <a:ext cx="900112" cy="409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74" name="Picture 8">
            <a:extLst>
              <a:ext uri="{FF2B5EF4-FFF2-40B4-BE49-F238E27FC236}">
                <a16:creationId xmlns:a16="http://schemas.microsoft.com/office/drawing/2014/main" id="{8784B4CE-A798-6F99-0734-E61965526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946650"/>
            <a:ext cx="1908175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Box 21">
            <a:extLst>
              <a:ext uri="{FF2B5EF4-FFF2-40B4-BE49-F238E27FC236}">
                <a16:creationId xmlns:a16="http://schemas.microsoft.com/office/drawing/2014/main" id="{70642D23-521C-C46B-B649-7B6F5973B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5341938"/>
            <a:ext cx="2808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000" b="1">
                <a:solidFill>
                  <a:srgbClr val="002060"/>
                </a:solidFill>
                <a:latin typeface="Calibri" panose="020F0502020204030204" pitchFamily="34" charset="0"/>
              </a:rPr>
              <a:t>ПИНЦЕТ</a:t>
            </a:r>
          </a:p>
        </p:txBody>
      </p:sp>
      <p:sp>
        <p:nvSpPr>
          <p:cNvPr id="23" name="Стрелка вправо 22">
            <a:extLst>
              <a:ext uri="{FF2B5EF4-FFF2-40B4-BE49-F238E27FC236}">
                <a16:creationId xmlns:a16="http://schemas.microsoft.com/office/drawing/2014/main" id="{32961078-51F9-A0B7-82ED-661DD014081E}"/>
              </a:ext>
            </a:extLst>
          </p:cNvPr>
          <p:cNvSpPr/>
          <p:nvPr/>
        </p:nvSpPr>
        <p:spPr>
          <a:xfrm>
            <a:off x="4570413" y="5456238"/>
            <a:ext cx="900112" cy="409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77" name="TextBox 12">
            <a:extLst>
              <a:ext uri="{FF2B5EF4-FFF2-40B4-BE49-F238E27FC236}">
                <a16:creationId xmlns:a16="http://schemas.microsoft.com/office/drawing/2014/main" id="{CCD4912B-7222-5692-B33B-17A5CDAE7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349500"/>
            <a:ext cx="1368425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en-US" b="1">
                <a:solidFill>
                  <a:srgbClr val="C00000"/>
                </a:solidFill>
                <a:latin typeface="Calibri" panose="020F0502020204030204" pitchFamily="34" charset="0"/>
              </a:rPr>
              <a:t>Захватив клеща любым способом, следует его повернуть вокруг своей оси на 360º и потянуть вверх.</a:t>
            </a:r>
            <a:r>
              <a:rPr lang="ru-RU" altLang="en-US" sz="2000" b="1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2A70E5-9882-EDCE-3F61-36B8D2CEB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1850" cy="365125"/>
          </a:xfrm>
        </p:spPr>
        <p:txBody>
          <a:bodyPr/>
          <a:lstStyle/>
          <a:p>
            <a:pPr algn="r">
              <a:defRPr/>
            </a:pPr>
            <a:r>
              <a:rPr lang="ru-RU" dirty="0"/>
              <a:t>Автор - доктор биологических наук </a:t>
            </a:r>
            <a:r>
              <a:rPr lang="ru-RU" dirty="0" err="1"/>
              <a:t>Н.И.Шашина</a:t>
            </a:r>
            <a:r>
              <a:rPr lang="ru-RU" dirty="0"/>
              <a:t>, НИИ дезинфектологии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>
            <a:extLst>
              <a:ext uri="{FF2B5EF4-FFF2-40B4-BE49-F238E27FC236}">
                <a16:creationId xmlns:a16="http://schemas.microsoft.com/office/drawing/2014/main" id="{39DC263C-F490-E4F8-7A2B-E2F5E4A8F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404813"/>
            <a:ext cx="79200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>
                <a:latin typeface="Calibri" panose="020F0502020204030204" pitchFamily="34" charset="0"/>
              </a:rPr>
              <a:t>Как удалить клеща?</a:t>
            </a:r>
          </a:p>
        </p:txBody>
      </p:sp>
      <p:sp>
        <p:nvSpPr>
          <p:cNvPr id="12291" name="TextBox 3">
            <a:extLst>
              <a:ext uri="{FF2B5EF4-FFF2-40B4-BE49-F238E27FC236}">
                <a16:creationId xmlns:a16="http://schemas.microsoft.com/office/drawing/2014/main" id="{A26230CE-FBD4-0974-7A9C-89E38C92C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1182688"/>
            <a:ext cx="629920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400" b="1">
                <a:solidFill>
                  <a:srgbClr val="002060"/>
                </a:solidFill>
                <a:latin typeface="Calibri" panose="020F0502020204030204" pitchFamily="34" charset="0"/>
              </a:rPr>
              <a:t>При отсутствии  специальных приспособлений можно удалять клещей при помощи нитки (завязать ее вокруг погруженного в кожу хоботка и, вращая или покачивая, тянуть вверх), или захватить клеща ногтями как можно ближе к коже, за хоботок</a:t>
            </a:r>
            <a:r>
              <a:rPr lang="ru-RU" altLang="en-US" sz="2800" b="1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2292" name="Picture 7">
            <a:extLst>
              <a:ext uri="{FF2B5EF4-FFF2-40B4-BE49-F238E27FC236}">
                <a16:creationId xmlns:a16="http://schemas.microsoft.com/office/drawing/2014/main" id="{AAAD6252-DFAA-FEB0-C23B-00956DE13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700213"/>
            <a:ext cx="16383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2">
            <a:extLst>
              <a:ext uri="{FF2B5EF4-FFF2-40B4-BE49-F238E27FC236}">
                <a16:creationId xmlns:a16="http://schemas.microsoft.com/office/drawing/2014/main" id="{5D97C6FD-510C-4AD2-FFFF-A61A231EA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4746625"/>
            <a:ext cx="81010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 b="1">
                <a:solidFill>
                  <a:srgbClr val="C00000"/>
                </a:solidFill>
                <a:latin typeface="Calibri" panose="020F0502020204030204" pitchFamily="34" charset="0"/>
              </a:rPr>
              <a:t>Не следует что-либо капать на клеща и ждать когда он сам отпадет. </a:t>
            </a:r>
          </a:p>
          <a:p>
            <a:pPr algn="ctr" eaLnBrk="1" hangingPunct="1"/>
            <a:r>
              <a:rPr lang="ru-RU" altLang="en-US" sz="2400" b="1">
                <a:solidFill>
                  <a:srgbClr val="C00000"/>
                </a:solidFill>
                <a:latin typeface="Calibri" panose="020F0502020204030204" pitchFamily="34" charset="0"/>
              </a:rPr>
              <a:t>Клещ не отпадет, а продолжит вводить в кровь возбудителей болезней.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62BB6-D61E-25AB-2F91-4439844F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1850" cy="365125"/>
          </a:xfrm>
        </p:spPr>
        <p:txBody>
          <a:bodyPr/>
          <a:lstStyle/>
          <a:p>
            <a:pPr algn="r">
              <a:defRPr/>
            </a:pPr>
            <a:r>
              <a:rPr lang="ru-RU" dirty="0"/>
              <a:t>Автор - доктор биологических наук </a:t>
            </a:r>
            <a:r>
              <a:rPr lang="ru-RU" dirty="0" err="1"/>
              <a:t>Н.И.Шашина</a:t>
            </a:r>
            <a:r>
              <a:rPr lang="ru-RU" dirty="0"/>
              <a:t>, НИИ дезинфектологии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>
            <a:extLst>
              <a:ext uri="{FF2B5EF4-FFF2-40B4-BE49-F238E27FC236}">
                <a16:creationId xmlns:a16="http://schemas.microsoft.com/office/drawing/2014/main" id="{3F43A9E7-0A4C-C583-CFD3-D28D275F5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404813"/>
            <a:ext cx="79200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>
                <a:latin typeface="Calibri" panose="020F0502020204030204" pitchFamily="34" charset="0"/>
              </a:rPr>
              <a:t>Что делать с клещем?</a:t>
            </a:r>
          </a:p>
        </p:txBody>
      </p:sp>
      <p:sp>
        <p:nvSpPr>
          <p:cNvPr id="13315" name="TextBox 3">
            <a:extLst>
              <a:ext uri="{FF2B5EF4-FFF2-40B4-BE49-F238E27FC236}">
                <a16:creationId xmlns:a16="http://schemas.microsoft.com/office/drawing/2014/main" id="{43B22360-3A05-72BF-B7B7-CB11C3384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1268413"/>
            <a:ext cx="5075237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>
                <a:solidFill>
                  <a:srgbClr val="002060"/>
                </a:solidFill>
                <a:latin typeface="Calibri" panose="020F0502020204030204" pitchFamily="34" charset="0"/>
              </a:rPr>
              <a:t>Клеща надо сохранить  в максимально неповрежденном состоянии, лучше живым. </a:t>
            </a:r>
          </a:p>
          <a:p>
            <a:pPr eaLnBrk="1" hangingPunct="1"/>
            <a:r>
              <a:rPr lang="ru-RU" altLang="en-US" b="1">
                <a:solidFill>
                  <a:srgbClr val="002060"/>
                </a:solidFill>
                <a:latin typeface="Calibri" panose="020F0502020204030204" pitchFamily="34" charset="0"/>
              </a:rPr>
              <a:t>Снятых присосавшихся клещей с кусочком влажной ваты или свежей травинкой следует поместить в плотно закрывающуюся емкость (например, стеклянный флакон). </a:t>
            </a:r>
          </a:p>
          <a:p>
            <a:pPr eaLnBrk="1" hangingPunct="1"/>
            <a:r>
              <a:rPr lang="ru-RU" altLang="en-US" b="1">
                <a:solidFill>
                  <a:srgbClr val="002060"/>
                </a:solidFill>
                <a:latin typeface="Calibri" panose="020F0502020204030204" pitchFamily="34" charset="0"/>
              </a:rPr>
              <a:t>Мертвых клещей следует также поместить в емкость. </a:t>
            </a:r>
          </a:p>
          <a:p>
            <a:pPr eaLnBrk="1" hangingPunct="1"/>
            <a:r>
              <a:rPr lang="ru-RU" altLang="en-US" b="1">
                <a:solidFill>
                  <a:srgbClr val="002060"/>
                </a:solidFill>
                <a:latin typeface="Calibri" panose="020F0502020204030204" pitchFamily="34" charset="0"/>
              </a:rPr>
              <a:t>Клещей доставить в </a:t>
            </a:r>
            <a:r>
              <a:rPr lang="ru-RU" altLang="en-US" b="1">
                <a:solidFill>
                  <a:srgbClr val="002060"/>
                </a:solidFill>
              </a:rPr>
              <a:t>поликлинику по месту жительства</a:t>
            </a:r>
            <a:r>
              <a:rPr lang="ru-RU" altLang="en-US" b="1">
                <a:solidFill>
                  <a:srgbClr val="002060"/>
                </a:solidFill>
                <a:latin typeface="Calibri" panose="020F0502020204030204" pitchFamily="34" charset="0"/>
              </a:rPr>
              <a:t> как можно скорее для выполнения исследования. </a:t>
            </a:r>
          </a:p>
          <a:p>
            <a:pPr eaLnBrk="1" hangingPunct="1"/>
            <a:r>
              <a:rPr lang="ru-RU" altLang="en-US" b="1">
                <a:solidFill>
                  <a:srgbClr val="002060"/>
                </a:solidFill>
                <a:latin typeface="Calibri" panose="020F0502020204030204" pitchFamily="34" charset="0"/>
              </a:rPr>
              <a:t>Если клещи присосались к нескольким людям, то клещей с каждого человека надо поместить в отдельную емкость, подписав фамилию пострадавшего.</a:t>
            </a:r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id="{1E9BABBF-2A64-C400-4667-2A1A61429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19"/>
          <a:stretch>
            <a:fillRect/>
          </a:stretch>
        </p:blipFill>
        <p:spPr bwMode="auto">
          <a:xfrm>
            <a:off x="5651500" y="1268413"/>
            <a:ext cx="30988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5">
            <a:extLst>
              <a:ext uri="{FF2B5EF4-FFF2-40B4-BE49-F238E27FC236}">
                <a16:creationId xmlns:a16="http://schemas.microsoft.com/office/drawing/2014/main" id="{F105ABE6-1DB2-28EE-17D9-0814AA001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4508500"/>
            <a:ext cx="32416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000" b="1">
                <a:solidFill>
                  <a:srgbClr val="FF0000"/>
                </a:solidFill>
                <a:latin typeface="Calibri" panose="020F0502020204030204" pitchFamily="34" charset="0"/>
              </a:rPr>
              <a:t>Исследование клеща нужно для оценки его опасности и, при необходимости, назначения лечения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D16ED3-630A-C156-9C34-0A0BFE014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1850" cy="365125"/>
          </a:xfrm>
        </p:spPr>
        <p:txBody>
          <a:bodyPr/>
          <a:lstStyle/>
          <a:p>
            <a:pPr algn="r">
              <a:defRPr/>
            </a:pPr>
            <a:r>
              <a:rPr lang="ru-RU" dirty="0"/>
              <a:t>Автор - доктор биологических наук </a:t>
            </a:r>
            <a:r>
              <a:rPr lang="ru-RU" dirty="0" err="1"/>
              <a:t>Н.И.Шашина</a:t>
            </a:r>
            <a:r>
              <a:rPr lang="ru-RU" dirty="0"/>
              <a:t>, НИИ дезинфектологии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9BC8791A-243E-9A2A-4295-58DBE5B56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404813"/>
            <a:ext cx="79200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>
                <a:latin typeface="Calibri" panose="020F0502020204030204" pitchFamily="34" charset="0"/>
              </a:rPr>
              <a:t>Если клещ не сохранился</a:t>
            </a:r>
          </a:p>
        </p:txBody>
      </p:sp>
      <p:sp>
        <p:nvSpPr>
          <p:cNvPr id="14339" name="TextBox 3">
            <a:extLst>
              <a:ext uri="{FF2B5EF4-FFF2-40B4-BE49-F238E27FC236}">
                <a16:creationId xmlns:a16="http://schemas.microsoft.com/office/drawing/2014/main" id="{E862DFE5-E7F8-7119-7E2D-7EEA25B8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484313"/>
            <a:ext cx="813593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ВАЖНО!</a:t>
            </a:r>
          </a:p>
          <a:p>
            <a:pPr algn="ctr" eaLnBrk="1" hangingPunct="1"/>
            <a:r>
              <a:rPr lang="ru-RU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Если Вам не удалось сдать клещей для анализа или при отрицательных результатах анализа, и  в течение месяца после присасывания клещей Вы почувствовали изменения в самочувствии, отметили повышение температуры, увеличивающееся красное пятно (эритема) на месте присасывания, необходимо немедленно обратиться к врачу, сообщив ему о факте присасывания клеща или клещей.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1CC6F5-F00A-A594-D603-340FE48FB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1850" cy="365125"/>
          </a:xfrm>
        </p:spPr>
        <p:txBody>
          <a:bodyPr/>
          <a:lstStyle/>
          <a:p>
            <a:pPr algn="r">
              <a:defRPr/>
            </a:pPr>
            <a:r>
              <a:rPr lang="ru-RU" dirty="0"/>
              <a:t>Автор - доктор биологических наук </a:t>
            </a:r>
            <a:r>
              <a:rPr lang="ru-RU" dirty="0" err="1"/>
              <a:t>Н.И.Шашина</a:t>
            </a:r>
            <a:r>
              <a:rPr lang="ru-RU" dirty="0"/>
              <a:t>, НИИ дезинфектологии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909C969F-D147-37F0-29DC-326FC7FA5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404813"/>
            <a:ext cx="79200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>
                <a:latin typeface="Calibri" panose="020F0502020204030204" pitchFamily="34" charset="0"/>
              </a:rPr>
              <a:t>Почему опасны клещи?</a:t>
            </a:r>
          </a:p>
        </p:txBody>
      </p:sp>
      <p:sp>
        <p:nvSpPr>
          <p:cNvPr id="3075" name="TextBox 3">
            <a:extLst>
              <a:ext uri="{FF2B5EF4-FFF2-40B4-BE49-F238E27FC236}">
                <a16:creationId xmlns:a16="http://schemas.microsoft.com/office/drawing/2014/main" id="{F8C3DEB2-5EA2-A67E-3242-8C4789D3D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412875"/>
            <a:ext cx="3779837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en-US" sz="2400" b="1">
                <a:solidFill>
                  <a:srgbClr val="C00000"/>
                </a:solidFill>
                <a:latin typeface="Calibri" panose="020F0502020204030204" pitchFamily="34" charset="0"/>
              </a:rPr>
              <a:t>Клещи – кровососы. При кровососании могут передавать возбудителей таких болезней, как:</a:t>
            </a:r>
          </a:p>
        </p:txBody>
      </p:sp>
      <p:sp>
        <p:nvSpPr>
          <p:cNvPr id="3076" name="TextBox 2">
            <a:extLst>
              <a:ext uri="{FF2B5EF4-FFF2-40B4-BE49-F238E27FC236}">
                <a16:creationId xmlns:a16="http://schemas.microsoft.com/office/drawing/2014/main" id="{C6B5BE6C-15AA-1482-5318-A3E1DEC78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284538"/>
            <a:ext cx="41402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en-US" sz="2000">
                <a:latin typeface="Calibri" panose="020F0502020204030204" pitchFamily="34" charset="0"/>
              </a:rPr>
              <a:t>- Клещевой вирусный энцефалит</a:t>
            </a:r>
          </a:p>
          <a:p>
            <a:pPr algn="r" eaLnBrk="1" hangingPunct="1"/>
            <a:r>
              <a:rPr lang="ru-RU" altLang="en-US" sz="2000">
                <a:latin typeface="Calibri" panose="020F0502020204030204" pitchFamily="34" charset="0"/>
              </a:rPr>
              <a:t>- Иксодовые клещевые боррелиозы</a:t>
            </a:r>
          </a:p>
          <a:p>
            <a:pPr algn="r" eaLnBrk="1" hangingPunct="1"/>
            <a:r>
              <a:rPr lang="ru-RU" altLang="en-US" sz="2000">
                <a:latin typeface="Calibri" panose="020F0502020204030204" pitchFamily="34" charset="0"/>
              </a:rPr>
              <a:t>Крымская геморрагическая лихорадка</a:t>
            </a:r>
          </a:p>
          <a:p>
            <a:pPr algn="r" eaLnBrk="1" hangingPunct="1"/>
            <a:r>
              <a:rPr lang="ru-RU" altLang="en-US" sz="2000">
                <a:latin typeface="Calibri" panose="020F0502020204030204" pitchFamily="34" charset="0"/>
              </a:rPr>
              <a:t>- Клещевые риккетсиозы</a:t>
            </a:r>
          </a:p>
          <a:p>
            <a:pPr algn="r" eaLnBrk="1" hangingPunct="1"/>
            <a:r>
              <a:rPr lang="ru-RU" altLang="en-US" sz="2000">
                <a:latin typeface="Calibri" panose="020F0502020204030204" pitchFamily="34" charset="0"/>
              </a:rPr>
              <a:t>- Гранулоцитарный анаплазмоз человека</a:t>
            </a:r>
          </a:p>
          <a:p>
            <a:pPr algn="r" eaLnBrk="1" hangingPunct="1">
              <a:buFontTx/>
              <a:buChar char="-"/>
            </a:pPr>
            <a:r>
              <a:rPr lang="ru-RU" altLang="en-US" sz="2000">
                <a:latin typeface="Calibri" panose="020F0502020204030204" pitchFamily="34" charset="0"/>
              </a:rPr>
              <a:t>Моноцитарный эрлихиоз человека</a:t>
            </a:r>
            <a:endParaRPr lang="en-US" altLang="en-US" sz="2000">
              <a:latin typeface="Calibri" panose="020F0502020204030204" pitchFamily="34" charset="0"/>
            </a:endParaRPr>
          </a:p>
        </p:txBody>
      </p:sp>
      <p:sp>
        <p:nvSpPr>
          <p:cNvPr id="3077" name="TextBox 5">
            <a:extLst>
              <a:ext uri="{FF2B5EF4-FFF2-40B4-BE49-F238E27FC236}">
                <a16:creationId xmlns:a16="http://schemas.microsoft.com/office/drawing/2014/main" id="{CB86D6B2-21E7-44B8-F9E5-43B108B7F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263" y="1420813"/>
            <a:ext cx="4140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000">
                <a:latin typeface="Calibri" panose="020F0502020204030204" pitchFamily="34" charset="0"/>
              </a:rPr>
              <a:t>В лечебно-профилактические организации ежегодно обращается более 500 тысяч человек, пострадавших от укусов клещами</a:t>
            </a:r>
          </a:p>
        </p:txBody>
      </p:sp>
      <p:sp>
        <p:nvSpPr>
          <p:cNvPr id="3078" name="TextBox 6">
            <a:extLst>
              <a:ext uri="{FF2B5EF4-FFF2-40B4-BE49-F238E27FC236}">
                <a16:creationId xmlns:a16="http://schemas.microsoft.com/office/drawing/2014/main" id="{51E0FF2C-AB9B-8336-4545-E45C1FDF4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3613" y="3860800"/>
            <a:ext cx="385286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400" b="1">
                <a:solidFill>
                  <a:srgbClr val="C00000"/>
                </a:solidFill>
                <a:latin typeface="Calibri" panose="020F0502020204030204" pitchFamily="34" charset="0"/>
              </a:rPr>
              <a:t>От 5 до 15 процентов из всех исследованных клещей заражены вирусом клещевого энцефалита.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D94C211-886C-D3ED-E1AE-161DBE107BEF}"/>
              </a:ext>
            </a:extLst>
          </p:cNvPr>
          <p:cNvCxnSpPr/>
          <p:nvPr/>
        </p:nvCxnSpPr>
        <p:spPr>
          <a:xfrm flipV="1">
            <a:off x="4535488" y="1412875"/>
            <a:ext cx="0" cy="46799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E581E-0449-D138-E4D1-339B8A1E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19475" y="6426200"/>
            <a:ext cx="5632450" cy="365125"/>
          </a:xfrm>
        </p:spPr>
        <p:txBody>
          <a:bodyPr/>
          <a:lstStyle/>
          <a:p>
            <a:pPr algn="r">
              <a:defRPr/>
            </a:pPr>
            <a:r>
              <a:rPr lang="ru-RU" dirty="0"/>
              <a:t>Автор - доктор биологических наук </a:t>
            </a:r>
            <a:r>
              <a:rPr lang="ru-RU" dirty="0" err="1"/>
              <a:t>Н.И.Шашина</a:t>
            </a:r>
            <a:r>
              <a:rPr lang="ru-RU" dirty="0"/>
              <a:t>, НИИ дезинфектологии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>
            <a:extLst>
              <a:ext uri="{FF2B5EF4-FFF2-40B4-BE49-F238E27FC236}">
                <a16:creationId xmlns:a16="http://schemas.microsoft.com/office/drawing/2014/main" id="{B6D328C7-B043-0D40-6D66-5913FB942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404813"/>
            <a:ext cx="39592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b="1">
                <a:solidFill>
                  <a:srgbClr val="C00000"/>
                </a:solidFill>
                <a:latin typeface="Calibri" panose="020F0502020204030204" pitchFamily="34" charset="0"/>
              </a:rPr>
              <a:t>Где встречаются клещи?</a:t>
            </a:r>
          </a:p>
        </p:txBody>
      </p:sp>
      <p:sp>
        <p:nvSpPr>
          <p:cNvPr id="4099" name="TextBox 3">
            <a:extLst>
              <a:ext uri="{FF2B5EF4-FFF2-40B4-BE49-F238E27FC236}">
                <a16:creationId xmlns:a16="http://schemas.microsoft.com/office/drawing/2014/main" id="{53D2A8F8-43C0-2F8E-AC55-EF08B5E4B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412875"/>
            <a:ext cx="40513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en-US" sz="2300" b="1">
                <a:solidFill>
                  <a:srgbClr val="C00000"/>
                </a:solidFill>
                <a:latin typeface="Calibri" panose="020F0502020204030204" pitchFamily="34" charset="0"/>
              </a:rPr>
              <a:t>Клещи встречаются </a:t>
            </a:r>
            <a:r>
              <a:rPr lang="ru-RU" altLang="en-US" sz="2000" b="1">
                <a:solidFill>
                  <a:srgbClr val="C00000"/>
                </a:solidFill>
                <a:latin typeface="Calibri" panose="020F0502020204030204" pitchFamily="34" charset="0"/>
              </a:rPr>
              <a:t>практически на всей территории страны,  переносчики клещевого вирусного энцефалита предпочитают умеренно влажные хвойно-лиственные леса, переносчики крымской геморрагической лихорадки – степные, полупустынные ландшафты. Клещи  встречаются в лесопарковых зонах городов, на кладбищах, дачных участках</a:t>
            </a:r>
          </a:p>
        </p:txBody>
      </p:sp>
      <p:sp>
        <p:nvSpPr>
          <p:cNvPr id="4100" name="TextBox 5">
            <a:extLst>
              <a:ext uri="{FF2B5EF4-FFF2-40B4-BE49-F238E27FC236}">
                <a16:creationId xmlns:a16="http://schemas.microsoft.com/office/drawing/2014/main" id="{C8C7971C-767A-5B9F-B18A-B89407FB8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263" y="1420813"/>
            <a:ext cx="4140200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>
                <a:solidFill>
                  <a:srgbClr val="17375E"/>
                </a:solidFill>
                <a:latin typeface="Calibri" panose="020F0502020204030204" pitchFamily="34" charset="0"/>
              </a:rPr>
              <a:t>Клещи «просыпаются» ранней весной – в апреле-мае, как только сходит снег. Численность достигает пика  в конце мая – июне. В июле клещей становится меньше, а в августе на европейской части страны наступает второй небольшой подъем. Несмотря на то, что в августе-сентябре клещей относительно мало, случаев их нападения на людей бывает много, поскольку в этот период люди чаще выходят в лес для сбора ягод и грибов. 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FA36CA3-6BB8-720C-AD93-41B62B7B69EE}"/>
              </a:ext>
            </a:extLst>
          </p:cNvPr>
          <p:cNvCxnSpPr/>
          <p:nvPr/>
        </p:nvCxnSpPr>
        <p:spPr>
          <a:xfrm flipV="1">
            <a:off x="4535488" y="1412875"/>
            <a:ext cx="0" cy="46799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7260488-0306-BDF6-A2F2-02CB6D9E3FF4}"/>
              </a:ext>
            </a:extLst>
          </p:cNvPr>
          <p:cNvSpPr txBox="1"/>
          <p:nvPr/>
        </p:nvSpPr>
        <p:spPr>
          <a:xfrm>
            <a:off x="4535488" y="425450"/>
            <a:ext cx="4371975" cy="769938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Когда встречаются клещи?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8743D8-AE1B-CC49-2546-0404C123A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1850" cy="365125"/>
          </a:xfrm>
        </p:spPr>
        <p:txBody>
          <a:bodyPr/>
          <a:lstStyle/>
          <a:p>
            <a:pPr algn="r">
              <a:defRPr/>
            </a:pPr>
            <a:r>
              <a:rPr lang="ru-RU" dirty="0"/>
              <a:t>Автор - доктор биологических наук </a:t>
            </a:r>
            <a:r>
              <a:rPr lang="ru-RU" dirty="0" err="1"/>
              <a:t>Н.И.Шашина</a:t>
            </a:r>
            <a:r>
              <a:rPr lang="ru-RU" dirty="0"/>
              <a:t>, НИИ дезинфектологии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>
            <a:extLst>
              <a:ext uri="{FF2B5EF4-FFF2-40B4-BE49-F238E27FC236}">
                <a16:creationId xmlns:a16="http://schemas.microsoft.com/office/drawing/2014/main" id="{6C7E782B-229C-3B5C-51FF-5B6A11F3A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404813"/>
            <a:ext cx="79200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>
                <a:latin typeface="Calibri" panose="020F0502020204030204" pitchFamily="34" charset="0"/>
              </a:rPr>
              <a:t>Как выглядят клещи?</a:t>
            </a:r>
          </a:p>
        </p:txBody>
      </p:sp>
      <p:sp>
        <p:nvSpPr>
          <p:cNvPr id="5123" name="TextBox 3">
            <a:extLst>
              <a:ext uri="{FF2B5EF4-FFF2-40B4-BE49-F238E27FC236}">
                <a16:creationId xmlns:a16="http://schemas.microsoft.com/office/drawing/2014/main" id="{0F48A628-EE76-63A6-D8D5-1E19EF728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275" y="1438275"/>
            <a:ext cx="6550025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600" b="1">
                <a:latin typeface="Calibri" panose="020F0502020204030204" pitchFamily="34" charset="0"/>
              </a:rPr>
              <a:t>Наиболее опасны таежные и лесные клещи. Размер самок клещей 3 – 5 мм, передняя часть их тела и 4 пары ног темно-коричневого, а задняя часть кирпично-красного цвета. Тело всех фаз развития клещей овальное, спереди конусообразный темный выступ (часто называют головкой), который состоит из трех частей: центральная часть (хоботок), которая при кровососании погружается в кожу человека или животных, и 2 боковые части, остающиеся на поверхности. Самцы мельче самок и темнее. В организм жертвы попадает слюна клещей, в которой находятся возбудители болезней.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0D71D88-C1AD-A19C-BC36-8ACB680AFBAF}"/>
              </a:ext>
            </a:extLst>
          </p:cNvPr>
          <p:cNvCxnSpPr/>
          <p:nvPr/>
        </p:nvCxnSpPr>
        <p:spPr>
          <a:xfrm>
            <a:off x="665163" y="3933825"/>
            <a:ext cx="77406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TextBox 10">
            <a:extLst>
              <a:ext uri="{FF2B5EF4-FFF2-40B4-BE49-F238E27FC236}">
                <a16:creationId xmlns:a16="http://schemas.microsoft.com/office/drawing/2014/main" id="{2D64041A-8A5C-B180-D015-997D162CE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4005263"/>
            <a:ext cx="748823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b="1">
                <a:latin typeface="Calibri" panose="020F0502020204030204" pitchFamily="34" charset="0"/>
              </a:rPr>
              <a:t>Точно определить род и вид клещей может только специалист.</a:t>
            </a:r>
          </a:p>
          <a:p>
            <a:pPr algn="ctr" eaLnBrk="1" hangingPunct="1"/>
            <a:r>
              <a:rPr lang="ru-RU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Поэтому ЛЮБОЙ ПРИСОСАВШИЙСЯ КЛЕЩ ДОЛЖЕН РАССМАТРИВАТЬСЯ КАК ПОТЕНЦИАЛЬНО ОПАСНЫЙ. </a:t>
            </a:r>
          </a:p>
        </p:txBody>
      </p:sp>
      <p:pic>
        <p:nvPicPr>
          <p:cNvPr id="5126" name="Picture 2">
            <a:extLst>
              <a:ext uri="{FF2B5EF4-FFF2-40B4-BE49-F238E27FC236}">
                <a16:creationId xmlns:a16="http://schemas.microsoft.com/office/drawing/2014/main" id="{0D5C266C-5EB3-CDBD-F2D1-456471860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2"/>
          <a:stretch>
            <a:fillRect/>
          </a:stretch>
        </p:blipFill>
        <p:spPr bwMode="auto">
          <a:xfrm>
            <a:off x="665163" y="1174750"/>
            <a:ext cx="1281112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079C4C-714A-F87D-EFF7-5F8B61479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840413" cy="365125"/>
          </a:xfrm>
        </p:spPr>
        <p:txBody>
          <a:bodyPr/>
          <a:lstStyle/>
          <a:p>
            <a:pPr algn="r">
              <a:defRPr/>
            </a:pPr>
            <a:r>
              <a:rPr lang="ru-RU"/>
              <a:t>Автор - доктор биологических наук Н.И.Шашина, НИИ дезинфектологии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>
            <a:extLst>
              <a:ext uri="{FF2B5EF4-FFF2-40B4-BE49-F238E27FC236}">
                <a16:creationId xmlns:a16="http://schemas.microsoft.com/office/drawing/2014/main" id="{A041B899-60CA-DBB9-8BCC-8E6E84A0E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404813"/>
            <a:ext cx="79200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>
                <a:latin typeface="Calibri" panose="020F0502020204030204" pitchFamily="34" charset="0"/>
              </a:rPr>
              <a:t>Как нападают клещи?</a:t>
            </a:r>
          </a:p>
        </p:txBody>
      </p:sp>
      <p:sp>
        <p:nvSpPr>
          <p:cNvPr id="6147" name="TextBox 3">
            <a:extLst>
              <a:ext uri="{FF2B5EF4-FFF2-40B4-BE49-F238E27FC236}">
                <a16:creationId xmlns:a16="http://schemas.microsoft.com/office/drawing/2014/main" id="{71959ABA-1BB3-AFC5-00BF-16B125227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74750"/>
            <a:ext cx="4968875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100">
                <a:solidFill>
                  <a:srgbClr val="C00000"/>
                </a:solidFill>
                <a:latin typeface="Calibri" panose="020F0502020204030204" pitchFamily="34" charset="0"/>
              </a:rPr>
              <a:t>Клещи поджидают жертву на травяной растительности, реже на кустарниках, но никогда не заползают на деревья, не падают и не прыгают с них. Стоит рядом с клещом оказаться человеку, как клещ прицепившись к коже, одежде, ползет вверх, пока не найдет укромное место под одеждой, чтобы присосаться к телу. На это уходит в среднем 30 минут. Ползут клещи всегда вверх, поэтому обнаруживают их подмышками, в паху, на спине, на шее и голове. </a:t>
            </a:r>
          </a:p>
          <a:p>
            <a:pPr algn="ctr" eaLnBrk="1" hangingPunct="1"/>
            <a:r>
              <a:rPr lang="ru-RU" altLang="en-US" sz="2100" b="1">
                <a:solidFill>
                  <a:srgbClr val="C00000"/>
                </a:solidFill>
                <a:latin typeface="Calibri" panose="020F0502020204030204" pitchFamily="34" charset="0"/>
              </a:rPr>
              <a:t>Само- и взаимоосмотры для обнаружения клещей необходимо проводить каждые 15 – 20 минут.</a:t>
            </a:r>
          </a:p>
        </p:txBody>
      </p:sp>
      <p:pic>
        <p:nvPicPr>
          <p:cNvPr id="6148" name="Picture 2" descr="IXODES_2">
            <a:extLst>
              <a:ext uri="{FF2B5EF4-FFF2-40B4-BE49-F238E27FC236}">
                <a16:creationId xmlns:a16="http://schemas.microsoft.com/office/drawing/2014/main" id="{DBCC7336-D4C0-AAEC-8496-F0D3A1A776B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1" t="31969" r="23869" b="25328"/>
          <a:stretch>
            <a:fillRect/>
          </a:stretch>
        </p:blipFill>
        <p:spPr bwMode="auto">
          <a:xfrm>
            <a:off x="6350000" y="4962525"/>
            <a:ext cx="1355725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>
            <a:extLst>
              <a:ext uri="{FF2B5EF4-FFF2-40B4-BE49-F238E27FC236}">
                <a16:creationId xmlns:a16="http://schemas.microsoft.com/office/drawing/2014/main" id="{B6221594-40A9-6418-57E2-0CE9CCA24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3" t="20842" r="14761" b="27574"/>
          <a:stretch>
            <a:fillRect/>
          </a:stretch>
        </p:blipFill>
        <p:spPr bwMode="auto">
          <a:xfrm>
            <a:off x="5508625" y="1824038"/>
            <a:ext cx="2987675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943193B1-DDF2-0DB8-11F2-E6D1707D49FE}"/>
              </a:ext>
            </a:extLst>
          </p:cNvPr>
          <p:cNvSpPr/>
          <p:nvPr/>
        </p:nvSpPr>
        <p:spPr>
          <a:xfrm>
            <a:off x="6858000" y="1824038"/>
            <a:ext cx="144463" cy="1682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2D0DA78-B3CF-9E32-E836-08C94AD43A44}"/>
              </a:ext>
            </a:extLst>
          </p:cNvPr>
          <p:cNvSpPr/>
          <p:nvPr/>
        </p:nvSpPr>
        <p:spPr>
          <a:xfrm>
            <a:off x="6858000" y="3535363"/>
            <a:ext cx="144463" cy="1682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82AD592-E1CE-FBCC-8C62-12DA814EA57D}"/>
              </a:ext>
            </a:extLst>
          </p:cNvPr>
          <p:cNvSpPr/>
          <p:nvPr/>
        </p:nvSpPr>
        <p:spPr>
          <a:xfrm>
            <a:off x="7235825" y="2565400"/>
            <a:ext cx="144463" cy="1682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E5BE040-EA9A-A565-77FD-EF062159AEF5}"/>
              </a:ext>
            </a:extLst>
          </p:cNvPr>
          <p:cNvSpPr/>
          <p:nvPr/>
        </p:nvSpPr>
        <p:spPr>
          <a:xfrm>
            <a:off x="6588125" y="2541588"/>
            <a:ext cx="144463" cy="1682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34485DF1-2399-5732-D615-4E07FDB82313}"/>
              </a:ext>
            </a:extLst>
          </p:cNvPr>
          <p:cNvSpPr/>
          <p:nvPr/>
        </p:nvSpPr>
        <p:spPr>
          <a:xfrm>
            <a:off x="6978650" y="2205038"/>
            <a:ext cx="142875" cy="1682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7A2FF8-1A78-8579-1FFA-8B008822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825" y="6356350"/>
            <a:ext cx="5768975" cy="365125"/>
          </a:xfrm>
        </p:spPr>
        <p:txBody>
          <a:bodyPr/>
          <a:lstStyle/>
          <a:p>
            <a:pPr algn="l">
              <a:defRPr/>
            </a:pPr>
            <a:r>
              <a:rPr lang="ru-RU" dirty="0"/>
              <a:t>Автор - доктор биологических наук </a:t>
            </a:r>
            <a:r>
              <a:rPr lang="ru-RU" dirty="0" err="1"/>
              <a:t>Н.И.Шашина</a:t>
            </a:r>
            <a:r>
              <a:rPr lang="ru-RU" dirty="0"/>
              <a:t>, НИИ дезинфектологии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>
            <a:extLst>
              <a:ext uri="{FF2B5EF4-FFF2-40B4-BE49-F238E27FC236}">
                <a16:creationId xmlns:a16="http://schemas.microsoft.com/office/drawing/2014/main" id="{8DD92EFB-08ED-AC45-53A6-2D34E9AAD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404813"/>
            <a:ext cx="79200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>
                <a:latin typeface="Calibri" panose="020F0502020204030204" pitchFamily="34" charset="0"/>
              </a:rPr>
              <a:t>Как защититься от клещей?</a:t>
            </a: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2F1042CE-FD36-7791-14C6-D1532DE23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8EDF3"/>
              </a:clrFrom>
              <a:clrTo>
                <a:srgbClr val="E8ED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5" t="7195" r="1752" b="4721"/>
          <a:stretch>
            <a:fillRect/>
          </a:stretch>
        </p:blipFill>
        <p:spPr bwMode="auto">
          <a:xfrm>
            <a:off x="314325" y="1174750"/>
            <a:ext cx="4714875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лево 5">
            <a:extLst>
              <a:ext uri="{FF2B5EF4-FFF2-40B4-BE49-F238E27FC236}">
                <a16:creationId xmlns:a16="http://schemas.microsoft.com/office/drawing/2014/main" id="{C3B1323C-310B-A0BA-708E-65A06F27F11F}"/>
              </a:ext>
            </a:extLst>
          </p:cNvPr>
          <p:cNvSpPr/>
          <p:nvPr/>
        </p:nvSpPr>
        <p:spPr>
          <a:xfrm>
            <a:off x="5065713" y="1174750"/>
            <a:ext cx="3827462" cy="5278438"/>
          </a:xfrm>
          <a:prstGeom prst="leftArrow">
            <a:avLst>
              <a:gd name="adj1" fmla="val 93025"/>
              <a:gd name="adj2" fmla="val 28501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>
                <a:solidFill>
                  <a:srgbClr val="002060"/>
                </a:solidFill>
              </a:rPr>
              <a:t>Выходя в лес, парк или на любую территорию, где встречаются клещи, необходимо одеться таким образом, чтобы предотвратить заползание клещей под одежду и облегчить быстрый осмотр для обнаружения прицепившихся</a:t>
            </a:r>
            <a:r>
              <a:rPr lang="ru-RU" sz="2200" b="1">
                <a:solidFill>
                  <a:srgbClr val="002060"/>
                </a:solidFill>
              </a:rPr>
              <a:t> </a:t>
            </a:r>
            <a:r>
              <a:rPr lang="ru-RU" b="1">
                <a:solidFill>
                  <a:srgbClr val="002060"/>
                </a:solidFill>
              </a:rPr>
              <a:t>клещей. 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994EAD-EAF3-8899-B9A3-099BD825C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768975" cy="365125"/>
          </a:xfrm>
        </p:spPr>
        <p:txBody>
          <a:bodyPr/>
          <a:lstStyle/>
          <a:p>
            <a:pPr algn="r">
              <a:defRPr/>
            </a:pPr>
            <a:r>
              <a:rPr lang="ru-RU" dirty="0"/>
              <a:t>Автор - доктор биологических наук </a:t>
            </a:r>
            <a:r>
              <a:rPr lang="ru-RU" dirty="0" err="1"/>
              <a:t>Н.И.Шашина</a:t>
            </a:r>
            <a:r>
              <a:rPr lang="ru-RU" dirty="0"/>
              <a:t>, НИИ дезинфектологии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>
            <a:extLst>
              <a:ext uri="{FF2B5EF4-FFF2-40B4-BE49-F238E27FC236}">
                <a16:creationId xmlns:a16="http://schemas.microsoft.com/office/drawing/2014/main" id="{FA96EAD2-0852-8BAE-AB09-EBECF13CE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404813"/>
            <a:ext cx="79200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>
                <a:latin typeface="Calibri" panose="020F0502020204030204" pitchFamily="34" charset="0"/>
              </a:rPr>
              <a:t>Как защититься от клещей?</a:t>
            </a:r>
          </a:p>
        </p:txBody>
      </p:sp>
      <p:sp>
        <p:nvSpPr>
          <p:cNvPr id="8195" name="TextBox 2">
            <a:extLst>
              <a:ext uri="{FF2B5EF4-FFF2-40B4-BE49-F238E27FC236}">
                <a16:creationId xmlns:a16="http://schemas.microsoft.com/office/drawing/2014/main" id="{63F05977-9B6F-46C6-3A54-02950BF89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41438"/>
            <a:ext cx="8101012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>
                <a:latin typeface="Calibri" panose="020F0502020204030204" pitchFamily="34" charset="0"/>
              </a:rPr>
              <a:t>Эффективность защиты многократно увеличивается при обработке одежды специальными аэрозольными химическими средствами – акарицидными (убивающими клещей), репеллентными (отпугивающими клещей) или акарицидно-репеллентными (отпугивающими и убивающими одновременно)</a:t>
            </a:r>
          </a:p>
          <a:p>
            <a:pPr algn="ctr" eaLnBrk="1" hangingPunct="1"/>
            <a:r>
              <a:rPr lang="ru-RU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Эти средства никогда не следует наносить на кожу!</a:t>
            </a:r>
          </a:p>
        </p:txBody>
      </p:sp>
      <p:sp>
        <p:nvSpPr>
          <p:cNvPr id="8196" name="TextBox 6">
            <a:extLst>
              <a:ext uri="{FF2B5EF4-FFF2-40B4-BE49-F238E27FC236}">
                <a16:creationId xmlns:a16="http://schemas.microsoft.com/office/drawing/2014/main" id="{C4BC6623-9B12-DB10-AA70-56EE0AA82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3357563"/>
            <a:ext cx="81010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>
                <a:solidFill>
                  <a:srgbClr val="FF0000"/>
                </a:solidFill>
                <a:latin typeface="Calibri" panose="020F0502020204030204" pitchFamily="34" charset="0"/>
              </a:rPr>
              <a:t>Обязательно читайте инструкцию на средство!</a:t>
            </a:r>
          </a:p>
          <a:p>
            <a:pPr algn="ctr" eaLnBrk="1" hangingPunct="1"/>
            <a:r>
              <a:rPr lang="ru-RU" altLang="en-US" b="1">
                <a:solidFill>
                  <a:srgbClr val="FF0000"/>
                </a:solidFill>
                <a:latin typeface="Calibri" panose="020F0502020204030204" pitchFamily="34" charset="0"/>
              </a:rPr>
              <a:t>Правильное применение специальных акарицидных или акарицидно-репеллентных средств обеспечивает уровень защиты до 100%.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FEB6CB9-8618-D524-1A35-72A5E1C9ACE5}"/>
              </a:ext>
            </a:extLst>
          </p:cNvPr>
          <p:cNvCxnSpPr/>
          <p:nvPr/>
        </p:nvCxnSpPr>
        <p:spPr>
          <a:xfrm>
            <a:off x="755650" y="4797425"/>
            <a:ext cx="74168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F6A472-059D-52CA-AB88-8110D372E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840413" cy="365125"/>
          </a:xfrm>
        </p:spPr>
        <p:txBody>
          <a:bodyPr/>
          <a:lstStyle/>
          <a:p>
            <a:pPr algn="r">
              <a:defRPr/>
            </a:pPr>
            <a:r>
              <a:rPr lang="ru-RU" dirty="0"/>
              <a:t>Автор - доктор биологических наук </a:t>
            </a:r>
            <a:r>
              <a:rPr lang="ru-RU" dirty="0" err="1"/>
              <a:t>Н.И.Шашина</a:t>
            </a:r>
            <a:r>
              <a:rPr lang="ru-RU" dirty="0"/>
              <a:t>, НИИ дезинфектологии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05986E1-D40E-3DAB-DFCB-B94745A693B2}"/>
              </a:ext>
            </a:extLst>
          </p:cNvPr>
          <p:cNvSpPr txBox="1"/>
          <p:nvPr/>
        </p:nvSpPr>
        <p:spPr>
          <a:xfrm>
            <a:off x="1907703" y="1030089"/>
            <a:ext cx="5256585" cy="5632311"/>
          </a:xfrm>
          <a:prstGeom prst="rect">
            <a:avLst/>
          </a:prstGeom>
          <a:noFill/>
          <a:effectLst>
            <a:outerShdw dir="5100000" sx="125000" sy="125000" algn="bl" rotWithShape="0">
              <a:srgbClr val="FFFF00">
                <a:alpha val="9000"/>
              </a:srgbClr>
            </a:outerShdw>
            <a:reflection stA="45000" endPos="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Использование специальной защитной одежды, сочетающей механическую защиту (трикотажные манжеты, специальные застёжки и ловушки и т. д.) с химической защитой (вставки из ткани, обработанной специальными химическими составами).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такой одежде или одежде можно смело ходить по лесу, только нельзя ложиться и садиться на траву, так как в этом случае клещи, минуя обработанную одежду, могут сразу попасть на тело и присосаться.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научно-исследовательском институте дезинфектологии Роспотребнадзора прошла комплексную экспертизу специальная защитная одежда коллекции «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Биостоп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». Такая одежда будет полезна в первую очередь лесникам, лесозаготовителям, геологам, туристам , лицам профессионально связанным с лесом, но может быть использована и другими людьми, включая детей.</a:t>
            </a:r>
          </a:p>
        </p:txBody>
      </p:sp>
      <p:pic>
        <p:nvPicPr>
          <p:cNvPr id="9219" name="Picture 5">
            <a:extLst>
              <a:ext uri="{FF2B5EF4-FFF2-40B4-BE49-F238E27FC236}">
                <a16:creationId xmlns:a16="http://schemas.microsoft.com/office/drawing/2014/main" id="{BC7FBE83-EACD-B8C5-C489-52DB5B975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4600"/>
            <a:ext cx="2238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>
            <a:extLst>
              <a:ext uri="{FF2B5EF4-FFF2-40B4-BE49-F238E27FC236}">
                <a16:creationId xmlns:a16="http://schemas.microsoft.com/office/drawing/2014/main" id="{3F476F01-9A27-B6DB-B732-3728005EA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857250"/>
            <a:ext cx="219075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12">
            <a:extLst>
              <a:ext uri="{FF2B5EF4-FFF2-40B4-BE49-F238E27FC236}">
                <a16:creationId xmlns:a16="http://schemas.microsoft.com/office/drawing/2014/main" id="{0B474482-04A8-97E1-3C58-3C05907F1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260350"/>
            <a:ext cx="7921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>
                <a:latin typeface="Calibri" panose="020F0502020204030204" pitchFamily="34" charset="0"/>
              </a:rPr>
              <a:t>Как защититься от клещей?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81F89FB9-48AA-C39E-6629-6892A763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1850" cy="365125"/>
          </a:xfrm>
        </p:spPr>
        <p:txBody>
          <a:bodyPr/>
          <a:lstStyle/>
          <a:p>
            <a:pPr algn="r">
              <a:defRPr/>
            </a:pPr>
            <a:r>
              <a:rPr lang="ru-RU" dirty="0"/>
              <a:t>Автор - доктор биологических наук </a:t>
            </a:r>
            <a:r>
              <a:rPr lang="ru-RU" dirty="0" err="1"/>
              <a:t>Н.И.Шашина</a:t>
            </a:r>
            <a:r>
              <a:rPr lang="ru-RU" dirty="0"/>
              <a:t>, НИИ дезинфектологии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>
            <a:extLst>
              <a:ext uri="{FF2B5EF4-FFF2-40B4-BE49-F238E27FC236}">
                <a16:creationId xmlns:a16="http://schemas.microsoft.com/office/drawing/2014/main" id="{1EF8C1E3-C291-3A21-CE1D-13C9D2180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404813"/>
            <a:ext cx="79200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>
                <a:latin typeface="Calibri" panose="020F0502020204030204" pitchFamily="34" charset="0"/>
              </a:rPr>
              <a:t>Как удалить клеща?</a:t>
            </a:r>
          </a:p>
        </p:txBody>
      </p:sp>
      <p:sp>
        <p:nvSpPr>
          <p:cNvPr id="10243" name="TextBox 3">
            <a:extLst>
              <a:ext uri="{FF2B5EF4-FFF2-40B4-BE49-F238E27FC236}">
                <a16:creationId xmlns:a16="http://schemas.microsoft.com/office/drawing/2014/main" id="{43BB285B-AB94-68F3-894D-CFA111E28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1339850"/>
            <a:ext cx="347821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3000">
                <a:solidFill>
                  <a:srgbClr val="C00000"/>
                </a:solidFill>
                <a:latin typeface="Calibri" panose="020F0502020204030204" pitchFamily="34" charset="0"/>
              </a:rPr>
              <a:t>Старайтесь не оторвать хоботок, погруженный в кожу, ранку после удаления обязательно продезинфициро-вать раствором йода, спиртом  </a:t>
            </a:r>
          </a:p>
          <a:p>
            <a:pPr eaLnBrk="1" hangingPunct="1"/>
            <a:r>
              <a:rPr lang="ru-RU" altLang="en-US" sz="3000">
                <a:solidFill>
                  <a:srgbClr val="C00000"/>
                </a:solidFill>
                <a:latin typeface="Calibri" panose="020F0502020204030204" pitchFamily="34" charset="0"/>
              </a:rPr>
              <a:t>и т. п.</a:t>
            </a:r>
          </a:p>
        </p:txBody>
      </p:sp>
      <p:pic>
        <p:nvPicPr>
          <p:cNvPr id="10244" name="Picture 2" descr="Клещ_присосался">
            <a:extLst>
              <a:ext uri="{FF2B5EF4-FFF2-40B4-BE49-F238E27FC236}">
                <a16:creationId xmlns:a16="http://schemas.microsoft.com/office/drawing/2014/main" id="{5C6D9B5D-2205-4B2B-E853-08C1F287984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r="4741"/>
          <a:stretch>
            <a:fillRect/>
          </a:stretch>
        </p:blipFill>
        <p:spPr bwMode="auto">
          <a:xfrm>
            <a:off x="3348038" y="1339850"/>
            <a:ext cx="198913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5">
            <a:extLst>
              <a:ext uri="{FF2B5EF4-FFF2-40B4-BE49-F238E27FC236}">
                <a16:creationId xmlns:a16="http://schemas.microsoft.com/office/drawing/2014/main" id="{D9410563-540F-5154-2A0B-ED0F24F4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1339850"/>
            <a:ext cx="27844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en-US" sz="2400">
                <a:solidFill>
                  <a:srgbClr val="C00000"/>
                </a:solidFill>
                <a:latin typeface="Calibri" panose="020F0502020204030204" pitchFamily="34" charset="0"/>
              </a:rPr>
              <a:t>Присосавшихся к телу клещей следует удалить как можно скорее. Чем быстрее это будет сделано, тем меньше вероятность того, что в кровь попадет возбудитель опасного заболевания. </a:t>
            </a:r>
          </a:p>
        </p:txBody>
      </p:sp>
      <p:pic>
        <p:nvPicPr>
          <p:cNvPr id="10246" name="Picture 2" descr="Клещ_присосался">
            <a:extLst>
              <a:ext uri="{FF2B5EF4-FFF2-40B4-BE49-F238E27FC236}">
                <a16:creationId xmlns:a16="http://schemas.microsoft.com/office/drawing/2014/main" id="{2DDCD070-2F18-2BB5-90B9-637C990CE4E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r="4741"/>
          <a:stretch>
            <a:fillRect/>
          </a:stretch>
        </p:blipFill>
        <p:spPr bwMode="auto">
          <a:xfrm>
            <a:off x="3348038" y="2974975"/>
            <a:ext cx="1989137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" descr="Клещ_присосался">
            <a:extLst>
              <a:ext uri="{FF2B5EF4-FFF2-40B4-BE49-F238E27FC236}">
                <a16:creationId xmlns:a16="http://schemas.microsoft.com/office/drawing/2014/main" id="{44361055-80EB-4FF3-29FC-6CA74172B0E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r="4741"/>
          <a:stretch>
            <a:fillRect/>
          </a:stretch>
        </p:blipFill>
        <p:spPr bwMode="auto">
          <a:xfrm>
            <a:off x="3348038" y="4627563"/>
            <a:ext cx="1989137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9A571B-3730-268B-D108-00564DBC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862638" cy="365125"/>
          </a:xfrm>
        </p:spPr>
        <p:txBody>
          <a:bodyPr/>
          <a:lstStyle/>
          <a:p>
            <a:pPr algn="r">
              <a:defRPr/>
            </a:pPr>
            <a:r>
              <a:rPr lang="ru-RU" dirty="0"/>
              <a:t>Автор - доктор биологических наук </a:t>
            </a:r>
            <a:r>
              <a:rPr lang="ru-RU" dirty="0" err="1"/>
              <a:t>Н.И.Шашина</a:t>
            </a:r>
            <a:r>
              <a:rPr lang="ru-RU" dirty="0"/>
              <a:t>, НИИ дезинфектологии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1072</Words>
  <Application>Microsoft Office PowerPoint</Application>
  <PresentationFormat>Экран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Информация подготовлена доктором биологических наук Н.И. Шашиной, НИИ дезинфектологии Как предотвратить нападение и присасывание клещей?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предотвратить нападение и присасывание клещей?</dc:title>
  <dc:creator>Шестопалов</dc:creator>
  <cp:lastModifiedBy>rmamad1521@outlook.com</cp:lastModifiedBy>
  <cp:revision>64</cp:revision>
  <cp:lastPrinted>2013-02-27T11:05:02Z</cp:lastPrinted>
  <dcterms:created xsi:type="dcterms:W3CDTF">2013-02-26T06:33:41Z</dcterms:created>
  <dcterms:modified xsi:type="dcterms:W3CDTF">2024-05-16T09:49:47Z</dcterms:modified>
  <cp:contentStatus/>
</cp:coreProperties>
</file>